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6" r:id="rId3"/>
    <p:sldId id="277" r:id="rId4"/>
    <p:sldId id="278" r:id="rId5"/>
    <p:sldId id="281" r:id="rId6"/>
    <p:sldId id="282" r:id="rId7"/>
    <p:sldId id="263" r:id="rId8"/>
    <p:sldId id="279" r:id="rId9"/>
    <p:sldId id="280" r:id="rId10"/>
    <p:sldId id="275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 autoAdjust="0"/>
  </p:normalViewPr>
  <p:slideViewPr>
    <p:cSldViewPr>
      <p:cViewPr varScale="1">
        <p:scale>
          <a:sx n="68" d="100"/>
          <a:sy n="68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宋体" charset="-122"/>
              </a:defRPr>
            </a:lvl1pPr>
          </a:lstStyle>
          <a:p>
            <a:pPr>
              <a:defRPr/>
            </a:pPr>
            <a:fld id="{1FED1580-F0B3-4DD1-9FC6-23151B2AB6E8}" type="datetimeFigureOut">
              <a:rPr lang="zh-CN" altLang="en-US"/>
              <a:pPr>
                <a:defRPr/>
              </a:pPr>
              <a:t>2010-8-25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宋体" charset="-122"/>
              </a:defRPr>
            </a:lvl1pPr>
          </a:lstStyle>
          <a:p>
            <a:pPr>
              <a:defRPr/>
            </a:pPr>
            <a:fld id="{711C2351-60CB-4DA7-B333-078871FD047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A9C7FC-0993-4037-8541-4C3FDE84F89C}" type="slidenum">
              <a:rPr lang="zh-CN" altLang="en-US">
                <a:ea typeface="宋体" pitchFamily="2" charset="-122"/>
              </a:rPr>
              <a:pPr/>
              <a:t>10</a:t>
            </a:fld>
            <a:endParaRPr lang="en-US" altLang="zh-CN">
              <a:ea typeface="宋体" pitchFamily="2" charset="-122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7388"/>
            <a:ext cx="4570413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7388"/>
            <a:ext cx="4570413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7388"/>
            <a:ext cx="4570413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7388"/>
            <a:ext cx="4570413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7388"/>
            <a:ext cx="4570413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7388"/>
            <a:ext cx="4570413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6175" y="687388"/>
            <a:ext cx="4570413" cy="34274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341813"/>
            <a:ext cx="54864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5A470-54C7-4F7A-A42E-91E5FF614F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D2FD8-4CF5-4454-8600-2A43C309EC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E06F9-471A-4E58-8A78-5570DCDC1F3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30FFE-A5A1-47F3-A906-22887674D0A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51851-1EB9-43D8-8B4A-02853FE8B4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459A7-220A-48F0-906F-C8D4F964A2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AB205-56AA-4AD8-BD7D-AF1F742B84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D3197-6B89-4E72-86D6-1627805D244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F3E07-F8AF-4226-8555-66B7E297D22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2BD7C-D61C-4DBA-B92A-1D838D74E4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21D5D-5F2B-4167-9828-9D7870773D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799693C9-ABC5-462D-8EAA-2282A7EF47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4"/>
          <p:cNvGraphicFramePr>
            <a:graphicFrameLocks noGrp="1"/>
          </p:cNvGraphicFramePr>
          <p:nvPr/>
        </p:nvGraphicFramePr>
        <p:xfrm>
          <a:off x="179388" y="290513"/>
          <a:ext cx="6192837" cy="1676400"/>
        </p:xfrm>
        <a:graphic>
          <a:graphicData uri="http://schemas.openxmlformats.org/drawingml/2006/table">
            <a:tbl>
              <a:tblPr/>
              <a:tblGrid>
                <a:gridCol w="1755775"/>
                <a:gridCol w="44370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DOCUMENT #: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GSC15-GRSC8-03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Presentation or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SOURCE: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CCSA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AGENDA ITEM: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CONTACT(S):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+mn-cs"/>
                        </a:rPr>
                        <a:t>dangmeimei@mail.ritt.com.cn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358" name="Text Box 9"/>
          <p:cNvSpPr txBox="1">
            <a:spLocks noChangeArrowheads="1"/>
          </p:cNvSpPr>
          <p:nvPr/>
        </p:nvSpPr>
        <p:spPr bwMode="auto">
          <a:xfrm>
            <a:off x="539750" y="2205038"/>
            <a:ext cx="828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3200" b="1" dirty="0"/>
              <a:t>Standardization activities on Broadband Wireless Access  in CCSA </a:t>
            </a:r>
            <a:endParaRPr lang="zh-CN" altLang="en-US" sz="3200" b="1" dirty="0"/>
          </a:p>
        </p:txBody>
      </p:sp>
      <p:sp>
        <p:nvSpPr>
          <p:cNvPr id="14359" name="Rectangle 11"/>
          <p:cNvSpPr txBox="1">
            <a:spLocks noChangeArrowheads="1"/>
          </p:cNvSpPr>
          <p:nvPr/>
        </p:nvSpPr>
        <p:spPr bwMode="auto">
          <a:xfrm>
            <a:off x="1042988" y="4509120"/>
            <a:ext cx="7273925" cy="577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b="1" dirty="0" smtClean="0"/>
              <a:t>CCSA</a:t>
            </a:r>
            <a:endParaRPr lang="en-GB" altLang="zh-CN" sz="2800" b="1" dirty="0"/>
          </a:p>
        </p:txBody>
      </p:sp>
      <p:sp>
        <p:nvSpPr>
          <p:cNvPr id="14360" name="Text Box 9"/>
          <p:cNvSpPr txBox="1">
            <a:spLocks noChangeArrowheads="1"/>
          </p:cNvSpPr>
          <p:nvPr/>
        </p:nvSpPr>
        <p:spPr bwMode="auto">
          <a:xfrm>
            <a:off x="827088" y="5445125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/>
              <a:t>Global Standards Collaboration (GSC)  GSC-15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灯片编号占位符 2"/>
          <p:cNvSpPr>
            <a:spLocks noGrp="1"/>
          </p:cNvSpPr>
          <p:nvPr>
            <p:ph type="sldNum" sz="quarter" idx="12"/>
          </p:nvPr>
        </p:nvSpPr>
        <p:spPr>
          <a:xfrm>
            <a:off x="457200" y="6473825"/>
            <a:ext cx="2819400" cy="268288"/>
          </a:xfrm>
          <a:noFill/>
        </p:spPr>
        <p:txBody>
          <a:bodyPr/>
          <a:lstStyle/>
          <a:p>
            <a:pPr algn="l"/>
            <a:fld id="{65F2841D-B2CC-46E6-AE05-20CA7CF27CD4}" type="slidenum">
              <a:rPr lang="zh-CN" altLang="en-US" smtClean="0">
                <a:solidFill>
                  <a:schemeClr val="bg2"/>
                </a:solidFill>
              </a:rPr>
              <a:pPr algn="l"/>
              <a:t>10</a:t>
            </a:fld>
            <a:endParaRPr lang="en-US" altLang="zh-CN" smtClean="0">
              <a:solidFill>
                <a:schemeClr val="bg2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zh-CN" sz="4000" b="1" i="1" smtClean="0">
                <a:solidFill>
                  <a:schemeClr val="tx1"/>
                </a:solidFill>
              </a:rPr>
              <a:t>Thanks for your attention</a:t>
            </a:r>
            <a:endParaRPr lang="en-US" altLang="zh-CN" sz="4000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smtClean="0"/>
              <a:t>Research scope of CCSA TC5 WG3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2636838"/>
            <a:ext cx="6480175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827088" y="1430338"/>
            <a:ext cx="69119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/>
              <a:t>Wireless access group of wireless telecommunication technical committee of CCSA (CCSA TC5 WG3) was setup in 2003.</a:t>
            </a:r>
          </a:p>
          <a:p>
            <a:endParaRPr lang="en-US" altLang="zh-CN"/>
          </a:p>
          <a:p>
            <a:r>
              <a:rPr lang="en-US" altLang="zh-CN"/>
              <a:t>More than 40 members,8 observers.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303213" y="1557338"/>
            <a:ext cx="381000" cy="381000"/>
            <a:chOff x="2078" y="1680"/>
            <a:chExt cx="1615" cy="1615"/>
          </a:xfrm>
        </p:grpSpPr>
        <p:sp>
          <p:nvSpPr>
            <p:cNvPr id="27654" name="Oval 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5" name="Oval 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56" name="Oval 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657" name="Oval 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658" name="Oval 1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659" name="Oval 1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  <p:grpSp>
        <p:nvGrpSpPr>
          <p:cNvPr id="27660" name="Group 12"/>
          <p:cNvGrpSpPr>
            <a:grpSpLocks/>
          </p:cNvGrpSpPr>
          <p:nvPr/>
        </p:nvGrpSpPr>
        <p:grpSpPr bwMode="auto">
          <a:xfrm>
            <a:off x="323850" y="2205038"/>
            <a:ext cx="381000" cy="381000"/>
            <a:chOff x="2078" y="1680"/>
            <a:chExt cx="1615" cy="1615"/>
          </a:xfrm>
        </p:grpSpPr>
        <p:sp>
          <p:nvSpPr>
            <p:cNvPr id="27661" name="Oval 1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2" name="Oval 1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663" name="Oval 1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664" name="Oval 1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665" name="Oval 1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27666" name="Oval 1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Evolution of SCDMA  system</a:t>
            </a:r>
          </a:p>
        </p:txBody>
      </p:sp>
      <p:sp>
        <p:nvSpPr>
          <p:cNvPr id="10" name="圆角矩形 9"/>
          <p:cNvSpPr/>
          <p:nvPr/>
        </p:nvSpPr>
        <p:spPr bwMode="auto">
          <a:xfrm>
            <a:off x="863600" y="3248025"/>
            <a:ext cx="2087563" cy="900113"/>
          </a:xfrm>
          <a:prstGeom prst="roundRect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spcBef>
                <a:spcPct val="20000"/>
              </a:spcBef>
            </a:pPr>
            <a:r>
              <a:rPr kumimoji="1" lang="en-US" altLang="zh-CN" sz="2000" b="1">
                <a:solidFill>
                  <a:schemeClr val="bg1"/>
                </a:solidFill>
                <a:latin typeface="Times New Roman" pitchFamily="18" charset="0"/>
              </a:rPr>
              <a:t>Narrowband</a:t>
            </a:r>
          </a:p>
          <a:p>
            <a:pPr algn="ctr">
              <a:spcBef>
                <a:spcPct val="20000"/>
              </a:spcBef>
            </a:pPr>
            <a:r>
              <a:rPr kumimoji="1" lang="en-US" altLang="zh-CN" sz="2000" b="1">
                <a:solidFill>
                  <a:schemeClr val="bg1"/>
                </a:solidFill>
                <a:latin typeface="Times New Roman" pitchFamily="18" charset="0"/>
              </a:rPr>
              <a:t>SCDMA</a:t>
            </a:r>
          </a:p>
        </p:txBody>
      </p:sp>
      <p:sp>
        <p:nvSpPr>
          <p:cNvPr id="2" name="圆角矩形 9"/>
          <p:cNvSpPr>
            <a:spLocks noChangeArrowheads="1"/>
          </p:cNvSpPr>
          <p:nvPr/>
        </p:nvSpPr>
        <p:spPr bwMode="auto">
          <a:xfrm>
            <a:off x="3743325" y="2960688"/>
            <a:ext cx="2339975" cy="900112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38100" algn="ctr">
            <a:solidFill>
              <a:schemeClr val="bg1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10800" tIns="10800" rIns="10800" bIns="10800"/>
          <a:lstStyle/>
          <a:p>
            <a:pPr algn="ctr">
              <a:spcBef>
                <a:spcPct val="20000"/>
              </a:spcBef>
            </a:pPr>
            <a:r>
              <a:rPr kumimoji="1" lang="en-US" altLang="zh-CN" sz="2000" b="1">
                <a:solidFill>
                  <a:schemeClr val="bg1"/>
                </a:solidFill>
                <a:latin typeface="Times New Roman" pitchFamily="18" charset="0"/>
              </a:rPr>
              <a:t>McWill</a:t>
            </a:r>
            <a:r>
              <a:rPr kumimoji="1" lang="zh-CN" altLang="en-US" b="1">
                <a:solidFill>
                  <a:schemeClr val="bg1"/>
                </a:solidFill>
                <a:latin typeface="Times New Roman" pitchFamily="18" charset="0"/>
              </a:rPr>
              <a:t>（</a:t>
            </a:r>
            <a:r>
              <a:rPr kumimoji="1" lang="en-US" altLang="zh-CN" b="1">
                <a:solidFill>
                  <a:schemeClr val="bg1"/>
                </a:solidFill>
                <a:latin typeface="Times New Roman" pitchFamily="18" charset="0"/>
              </a:rPr>
              <a:t>Broadband SCDMA</a:t>
            </a:r>
            <a:r>
              <a:rPr kumimoji="1" lang="zh-CN" altLang="en-US" b="1">
                <a:solidFill>
                  <a:schemeClr val="bg1"/>
                </a:solidFill>
                <a:latin typeface="Times New Roman" pitchFamily="18" charset="0"/>
              </a:rPr>
              <a:t>）</a:t>
            </a:r>
            <a:endParaRPr kumimoji="1" lang="en-US" altLang="zh-CN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圆角矩形 9"/>
          <p:cNvSpPr>
            <a:spLocks noChangeArrowheads="1"/>
          </p:cNvSpPr>
          <p:nvPr/>
        </p:nvSpPr>
        <p:spPr bwMode="auto">
          <a:xfrm>
            <a:off x="6659563" y="2492375"/>
            <a:ext cx="2087562" cy="1042988"/>
          </a:xfrm>
          <a:prstGeom prst="roundRect">
            <a:avLst>
              <a:gd name="adj" fmla="val 16667"/>
            </a:avLst>
          </a:prstGeom>
          <a:solidFill>
            <a:srgbClr val="339966"/>
          </a:solidFill>
          <a:ln w="38100" algn="ctr">
            <a:solidFill>
              <a:schemeClr val="bg1"/>
            </a:solidFill>
            <a:round/>
            <a:headEnd/>
            <a:tailEnd type="triangle" w="med" len="med"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3600" rIns="3600"/>
          <a:lstStyle/>
          <a:p>
            <a:pPr algn="ctr">
              <a:lnSpc>
                <a:spcPct val="90000"/>
              </a:lnSpc>
            </a:pPr>
            <a:r>
              <a:rPr kumimoji="1" lang="en-US" altLang="zh-CN" sz="2000" b="1">
                <a:solidFill>
                  <a:schemeClr val="bg1"/>
                </a:solidFill>
                <a:latin typeface="Times New Roman" pitchFamily="18" charset="0"/>
              </a:rPr>
              <a:t>McWill</a:t>
            </a:r>
          </a:p>
          <a:p>
            <a:pPr algn="ctr">
              <a:lnSpc>
                <a:spcPct val="90000"/>
              </a:lnSpc>
            </a:pPr>
            <a:r>
              <a:rPr kumimoji="1" lang="en-US" altLang="zh-CN" sz="2000" b="1">
                <a:solidFill>
                  <a:schemeClr val="bg1"/>
                </a:solidFill>
                <a:latin typeface="Times New Roman" pitchFamily="18" charset="0"/>
              </a:rPr>
              <a:t>( Mutimedia trunking system)</a:t>
            </a:r>
          </a:p>
        </p:txBody>
      </p:sp>
      <p:sp>
        <p:nvSpPr>
          <p:cNvPr id="29702" name="Rectangle 6"/>
          <p:cNvSpPr>
            <a:spLocks noGrp="1"/>
          </p:cNvSpPr>
          <p:nvPr>
            <p:ph type="body" idx="1"/>
          </p:nvPr>
        </p:nvSpPr>
        <p:spPr>
          <a:xfrm>
            <a:off x="395288" y="4581525"/>
            <a:ext cx="2962275" cy="17129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000" smtClean="0"/>
              <a:t>Service: fixed voice </a:t>
            </a:r>
          </a:p>
          <a:p>
            <a:pPr>
              <a:lnSpc>
                <a:spcPct val="90000"/>
              </a:lnSpc>
            </a:pPr>
            <a:r>
              <a:rPr lang="en-US" altLang="zh-CN" sz="2000" smtClean="0"/>
              <a:t>Frequency: 400MHz/1800MHz</a:t>
            </a:r>
          </a:p>
          <a:p>
            <a:pPr>
              <a:lnSpc>
                <a:spcPct val="90000"/>
              </a:lnSpc>
            </a:pPr>
            <a:r>
              <a:rPr lang="en-US" altLang="zh-CN" sz="2000" smtClean="0"/>
              <a:t>Mainly applied in rural areas</a:t>
            </a:r>
            <a:endParaRPr lang="zh-CN" altLang="en-US" sz="2000" smtClean="0"/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3419475" y="4221163"/>
            <a:ext cx="2962275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Service: data, voice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Frequency: 1800MHz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Supporting high speed data access</a:t>
            </a:r>
            <a:endParaRPr lang="zh-CN" altLang="en-US" sz="2000"/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6650038" y="3716338"/>
            <a:ext cx="2493962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Service: data, voice, trunking service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Application: business users</a:t>
            </a:r>
            <a:endParaRPr lang="zh-CN" altLang="en-US" sz="2000"/>
          </a:p>
        </p:txBody>
      </p:sp>
      <p:sp>
        <p:nvSpPr>
          <p:cNvPr id="29705" name="下箭头 10"/>
          <p:cNvSpPr>
            <a:spLocks noChangeArrowheads="1"/>
          </p:cNvSpPr>
          <p:nvPr/>
        </p:nvSpPr>
        <p:spPr bwMode="auto">
          <a:xfrm rot="-7355841">
            <a:off x="3230563" y="3262312"/>
            <a:ext cx="323850" cy="504825"/>
          </a:xfrm>
          <a:prstGeom prst="downArrow">
            <a:avLst>
              <a:gd name="adj1" fmla="val 50000"/>
              <a:gd name="adj2" fmla="val 77941"/>
            </a:avLst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zh-CN" altLang="en-US"/>
          </a:p>
        </p:txBody>
      </p:sp>
      <p:sp>
        <p:nvSpPr>
          <p:cNvPr id="29706" name="下箭头 10"/>
          <p:cNvSpPr>
            <a:spLocks noChangeArrowheads="1"/>
          </p:cNvSpPr>
          <p:nvPr/>
        </p:nvSpPr>
        <p:spPr bwMode="auto">
          <a:xfrm rot="-7355841">
            <a:off x="6246813" y="3013075"/>
            <a:ext cx="323850" cy="504825"/>
          </a:xfrm>
          <a:prstGeom prst="downArrow">
            <a:avLst>
              <a:gd name="adj1" fmla="val 50000"/>
              <a:gd name="adj2" fmla="val 77941"/>
            </a:avLst>
          </a:prstGeom>
          <a:solidFill>
            <a:srgbClr val="99CCFF"/>
          </a:solidFill>
          <a:ln w="9525" algn="ctr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zh-CN" alt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611188" y="1557338"/>
            <a:ext cx="7345362" cy="72072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/>
          <a:lstStyle/>
          <a:p>
            <a:pPr marL="179388" lvl="1" indent="635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zh-CN" sz="2400">
                <a:latin typeface="Times New Roman" pitchFamily="18" charset="0"/>
              </a:rPr>
              <a:t>SCDMA is a wireless access technology developed by Beijing Xinwei Telecom Technology Incorporation.</a:t>
            </a:r>
            <a:endParaRPr lang="zh-CN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Timeline of SCDMA standardization</a:t>
            </a:r>
          </a:p>
        </p:txBody>
      </p:sp>
      <p:sp>
        <p:nvSpPr>
          <p:cNvPr id="31747" name="Line 15"/>
          <p:cNvSpPr>
            <a:spLocks noChangeShapeType="1"/>
          </p:cNvSpPr>
          <p:nvPr/>
        </p:nvSpPr>
        <p:spPr bwMode="auto">
          <a:xfrm>
            <a:off x="6477000" y="206375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8" name="Line 17"/>
          <p:cNvSpPr>
            <a:spLocks noChangeShapeType="1"/>
          </p:cNvSpPr>
          <p:nvPr/>
        </p:nvSpPr>
        <p:spPr bwMode="auto">
          <a:xfrm>
            <a:off x="4876800" y="206375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9" name="Line 12"/>
          <p:cNvSpPr>
            <a:spLocks noChangeShapeType="1"/>
          </p:cNvSpPr>
          <p:nvPr/>
        </p:nvSpPr>
        <p:spPr bwMode="auto">
          <a:xfrm>
            <a:off x="3276600" y="206375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0" name="Line 11"/>
          <p:cNvSpPr>
            <a:spLocks noChangeShapeType="1"/>
          </p:cNvSpPr>
          <p:nvPr/>
        </p:nvSpPr>
        <p:spPr bwMode="auto">
          <a:xfrm>
            <a:off x="1752600" y="206375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3276600" y="2852738"/>
            <a:ext cx="3673475" cy="4318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600">
                <a:latin typeface="Verdana" pitchFamily="34" charset="0"/>
              </a:rPr>
              <a:t>Broadband SCDMA </a:t>
            </a:r>
            <a:endParaRPr lang="en-US" altLang="zh-CN" sz="1600" i="1">
              <a:latin typeface="Verdana" pitchFamily="34" charset="0"/>
            </a:endParaRPr>
          </a:p>
        </p:txBody>
      </p:sp>
      <p:sp>
        <p:nvSpPr>
          <p:cNvPr id="31752" name="Rectangle 5"/>
          <p:cNvSpPr>
            <a:spLocks noChangeArrowheads="1"/>
          </p:cNvSpPr>
          <p:nvPr/>
        </p:nvSpPr>
        <p:spPr bwMode="auto">
          <a:xfrm>
            <a:off x="539750" y="2097088"/>
            <a:ext cx="2627313" cy="395287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600">
                <a:latin typeface="Verdana" pitchFamily="34" charset="0"/>
              </a:rPr>
              <a:t>Narrowband SCDMA </a:t>
            </a:r>
            <a:endParaRPr lang="zh-CN" altLang="en-US" sz="1600">
              <a:latin typeface="Verdana" pitchFamily="34" charset="0"/>
            </a:endParaRPr>
          </a:p>
        </p:txBody>
      </p:sp>
      <p:sp>
        <p:nvSpPr>
          <p:cNvPr id="31753" name="Rectangle 7"/>
          <p:cNvSpPr>
            <a:spLocks noChangeArrowheads="1"/>
          </p:cNvSpPr>
          <p:nvPr/>
        </p:nvSpPr>
        <p:spPr bwMode="auto">
          <a:xfrm>
            <a:off x="0" y="4437063"/>
            <a:ext cx="769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latin typeface="Verdana" pitchFamily="34" charset="0"/>
              </a:rPr>
              <a:t> 2004</a:t>
            </a:r>
            <a:endParaRPr lang="zh-CN" altLang="en-US" sz="1600">
              <a:latin typeface="Verdana" pitchFamily="34" charset="0"/>
            </a:endParaRPr>
          </a:p>
        </p:txBody>
      </p:sp>
      <p:sp>
        <p:nvSpPr>
          <p:cNvPr id="31754" name="Rectangle 8"/>
          <p:cNvSpPr>
            <a:spLocks noChangeArrowheads="1"/>
          </p:cNvSpPr>
          <p:nvPr/>
        </p:nvSpPr>
        <p:spPr bwMode="auto">
          <a:xfrm>
            <a:off x="1371600" y="4445000"/>
            <a:ext cx="69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1600">
                <a:latin typeface="Verdana" pitchFamily="34" charset="0"/>
              </a:rPr>
              <a:t>2006</a:t>
            </a:r>
            <a:endParaRPr lang="zh-CN" altLang="en-US" sz="1600">
              <a:latin typeface="Verdana" pitchFamily="34" charset="0"/>
            </a:endParaRPr>
          </a:p>
        </p:txBody>
      </p:sp>
      <p:sp>
        <p:nvSpPr>
          <p:cNvPr id="31755" name="Rectangle 9"/>
          <p:cNvSpPr>
            <a:spLocks noChangeArrowheads="1"/>
          </p:cNvSpPr>
          <p:nvPr/>
        </p:nvSpPr>
        <p:spPr bwMode="auto">
          <a:xfrm>
            <a:off x="2971800" y="4413250"/>
            <a:ext cx="69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latin typeface="Verdana" pitchFamily="34" charset="0"/>
              </a:rPr>
              <a:t>2007</a:t>
            </a:r>
            <a:endParaRPr lang="zh-CN" altLang="en-US" sz="1600">
              <a:latin typeface="Verdana" pitchFamily="34" charset="0"/>
            </a:endParaRPr>
          </a:p>
        </p:txBody>
      </p:sp>
      <p:sp>
        <p:nvSpPr>
          <p:cNvPr id="31756" name="Line 10"/>
          <p:cNvSpPr>
            <a:spLocks noChangeShapeType="1"/>
          </p:cNvSpPr>
          <p:nvPr/>
        </p:nvSpPr>
        <p:spPr bwMode="auto">
          <a:xfrm>
            <a:off x="533400" y="2139950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7" name="Rectangle 18"/>
          <p:cNvSpPr>
            <a:spLocks noChangeArrowheads="1"/>
          </p:cNvSpPr>
          <p:nvPr/>
        </p:nvSpPr>
        <p:spPr bwMode="auto">
          <a:xfrm>
            <a:off x="4572000" y="4413250"/>
            <a:ext cx="69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latin typeface="Verdana" pitchFamily="34" charset="0"/>
              </a:rPr>
              <a:t>2008</a:t>
            </a:r>
            <a:endParaRPr lang="zh-CN" altLang="en-US" sz="1600">
              <a:latin typeface="Verdana" pitchFamily="34" charset="0"/>
            </a:endParaRPr>
          </a:p>
        </p:txBody>
      </p:sp>
      <p:sp>
        <p:nvSpPr>
          <p:cNvPr id="31758" name="Rectangle 19"/>
          <p:cNvSpPr>
            <a:spLocks noChangeArrowheads="1"/>
          </p:cNvSpPr>
          <p:nvPr/>
        </p:nvSpPr>
        <p:spPr bwMode="auto">
          <a:xfrm>
            <a:off x="6172200" y="4445000"/>
            <a:ext cx="69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latin typeface="Verdana" pitchFamily="34" charset="0"/>
              </a:rPr>
              <a:t>2009</a:t>
            </a:r>
            <a:endParaRPr lang="zh-CN" altLang="en-US" sz="1600">
              <a:latin typeface="Verdana" pitchFamily="34" charset="0"/>
            </a:endParaRPr>
          </a:p>
        </p:txBody>
      </p:sp>
      <p:sp>
        <p:nvSpPr>
          <p:cNvPr id="31759" name="Rectangle 20"/>
          <p:cNvSpPr>
            <a:spLocks noChangeArrowheads="1"/>
          </p:cNvSpPr>
          <p:nvPr/>
        </p:nvSpPr>
        <p:spPr bwMode="auto">
          <a:xfrm>
            <a:off x="6911975" y="3646488"/>
            <a:ext cx="2232025" cy="5746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altLang="zh-CN" sz="1600">
                <a:latin typeface="Verdana" pitchFamily="34" charset="0"/>
              </a:rPr>
              <a:t>SCDMA multimedia</a:t>
            </a:r>
          </a:p>
          <a:p>
            <a:pPr algn="ctr" eaLnBrk="0" hangingPunct="0"/>
            <a:r>
              <a:rPr lang="en-US" altLang="zh-CN" sz="1600">
                <a:latin typeface="Verdana" pitchFamily="34" charset="0"/>
              </a:rPr>
              <a:t> trunking system</a:t>
            </a:r>
            <a:endParaRPr lang="zh-CN" altLang="en-US" sz="1600">
              <a:latin typeface="Verdana" pitchFamily="34" charset="0"/>
            </a:endParaRPr>
          </a:p>
        </p:txBody>
      </p:sp>
      <p:sp>
        <p:nvSpPr>
          <p:cNvPr id="31760" name="Line 15"/>
          <p:cNvSpPr>
            <a:spLocks noChangeShapeType="1"/>
          </p:cNvSpPr>
          <p:nvPr/>
        </p:nvSpPr>
        <p:spPr bwMode="auto">
          <a:xfrm>
            <a:off x="7993063" y="202406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1" name="Rectangle 19"/>
          <p:cNvSpPr>
            <a:spLocks noChangeArrowheads="1"/>
          </p:cNvSpPr>
          <p:nvPr/>
        </p:nvSpPr>
        <p:spPr bwMode="auto">
          <a:xfrm>
            <a:off x="7667625" y="4400550"/>
            <a:ext cx="698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>
                <a:latin typeface="Verdana" pitchFamily="34" charset="0"/>
              </a:rPr>
              <a:t>2010</a:t>
            </a:r>
            <a:endParaRPr lang="zh-CN" altLang="en-US" sz="1600">
              <a:latin typeface="Verdana" pitchFamily="34" charset="0"/>
            </a:endParaRPr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358775" y="2528888"/>
            <a:ext cx="360363" cy="2508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>
            <a:off x="3132138" y="3321050"/>
            <a:ext cx="360362" cy="2508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6804025" y="4257675"/>
            <a:ext cx="360363" cy="2508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5" name="AutoShape 21"/>
          <p:cNvSpPr>
            <a:spLocks noChangeArrowheads="1"/>
          </p:cNvSpPr>
          <p:nvPr/>
        </p:nvSpPr>
        <p:spPr bwMode="auto">
          <a:xfrm>
            <a:off x="2951163" y="2492375"/>
            <a:ext cx="360362" cy="2508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6" name="AutoShape 22"/>
          <p:cNvSpPr>
            <a:spLocks noChangeArrowheads="1"/>
          </p:cNvSpPr>
          <p:nvPr/>
        </p:nvSpPr>
        <p:spPr bwMode="auto">
          <a:xfrm>
            <a:off x="6767513" y="3284538"/>
            <a:ext cx="360362" cy="2508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7" name="AutoShape 23"/>
          <p:cNvSpPr>
            <a:spLocks noChangeArrowheads="1"/>
          </p:cNvSpPr>
          <p:nvPr/>
        </p:nvSpPr>
        <p:spPr bwMode="auto">
          <a:xfrm>
            <a:off x="1476375" y="5121275"/>
            <a:ext cx="360363" cy="250825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8" name="AutoShape 24"/>
          <p:cNvSpPr>
            <a:spLocks noChangeArrowheads="1"/>
          </p:cNvSpPr>
          <p:nvPr/>
        </p:nvSpPr>
        <p:spPr bwMode="auto">
          <a:xfrm>
            <a:off x="1476375" y="5661025"/>
            <a:ext cx="360363" cy="250825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9" name="Rectangle 8"/>
          <p:cNvSpPr>
            <a:spLocks noChangeArrowheads="1"/>
          </p:cNvSpPr>
          <p:nvPr/>
        </p:nvSpPr>
        <p:spPr bwMode="auto">
          <a:xfrm>
            <a:off x="2519363" y="5084763"/>
            <a:ext cx="1943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600">
                <a:latin typeface="Verdana" pitchFamily="34" charset="0"/>
              </a:rPr>
              <a:t>Project started</a:t>
            </a:r>
            <a:endParaRPr lang="zh-CN" altLang="en-US" sz="1600">
              <a:latin typeface="Verdana" pitchFamily="34" charset="0"/>
            </a:endParaRPr>
          </a:p>
        </p:txBody>
      </p:sp>
      <p:sp>
        <p:nvSpPr>
          <p:cNvPr id="31770" name="Rectangle 8"/>
          <p:cNvSpPr>
            <a:spLocks noChangeArrowheads="1"/>
          </p:cNvSpPr>
          <p:nvPr/>
        </p:nvSpPr>
        <p:spPr bwMode="auto">
          <a:xfrm>
            <a:off x="2520950" y="5684838"/>
            <a:ext cx="29511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zh-CN" sz="1600">
                <a:latin typeface="Verdana" pitchFamily="34" charset="0"/>
              </a:rPr>
              <a:t>Standards for approval </a:t>
            </a:r>
            <a:endParaRPr lang="zh-CN" altLang="en-US" sz="160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smtClean="0"/>
              <a:t>Efforts on International BWA Standardization</a:t>
            </a:r>
          </a:p>
        </p:txBody>
      </p:sp>
      <p:sp>
        <p:nvSpPr>
          <p:cNvPr id="378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752600"/>
            <a:ext cx="8540750" cy="4413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400" b="1" smtClean="0"/>
              <a:t>In November 2009, CCSA put forwarded McWill(Multi-carrier Wireless information Local Loop) technology to ITU-R.  </a:t>
            </a:r>
          </a:p>
          <a:p>
            <a:pPr>
              <a:lnSpc>
                <a:spcPct val="90000"/>
              </a:lnSpc>
            </a:pPr>
            <a:r>
              <a:rPr lang="en-US" altLang="zh-CN" sz="2400" b="1" smtClean="0"/>
              <a:t>McWill was finally accepted as one BWA air interface of ITU-R M.1801 recommendation at ITU-R WP5A session.</a:t>
            </a:r>
          </a:p>
          <a:p>
            <a:pPr>
              <a:lnSpc>
                <a:spcPct val="90000"/>
              </a:lnSpc>
            </a:pPr>
            <a:r>
              <a:rPr lang="en-GB" altLang="zh-CN" sz="2400" b="1" smtClean="0"/>
              <a:t>Key Technical Characteristics</a:t>
            </a:r>
          </a:p>
          <a:p>
            <a:pPr lvl="1">
              <a:lnSpc>
                <a:spcPct val="90000"/>
              </a:lnSpc>
            </a:pPr>
            <a:r>
              <a:rPr lang="en-GB" altLang="zh-CN" sz="2000" smtClean="0"/>
              <a:t>TDD/code-spread OFDMA(CS-OFDMA)</a:t>
            </a:r>
          </a:p>
          <a:p>
            <a:pPr lvl="1">
              <a:lnSpc>
                <a:spcPct val="90000"/>
              </a:lnSpc>
            </a:pPr>
            <a:r>
              <a:rPr lang="en-GB" altLang="zh-CN" sz="2000" smtClean="0"/>
              <a:t>channel bandwidth of multiple of 1 MHz up to 5 MHz. </a:t>
            </a:r>
          </a:p>
          <a:p>
            <a:pPr lvl="1">
              <a:lnSpc>
                <a:spcPct val="90000"/>
              </a:lnSpc>
            </a:pPr>
            <a:r>
              <a:rPr lang="en-GB" altLang="zh-CN" sz="2000" smtClean="0"/>
              <a:t>multiple antenna techniques </a:t>
            </a:r>
          </a:p>
          <a:p>
            <a:pPr lvl="1">
              <a:lnSpc>
                <a:spcPct val="90000"/>
              </a:lnSpc>
            </a:pPr>
            <a:r>
              <a:rPr lang="en-GB" altLang="zh-CN" sz="2000" smtClean="0"/>
              <a:t> QPSK, 8-PSK, 16-QAM and 64-QAM for both uplink and downlink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900113" y="4219575"/>
            <a:ext cx="5905500" cy="936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smtClean="0"/>
              <a:t>Wireless ad-hoc network</a:t>
            </a:r>
          </a:p>
          <a:p>
            <a:pPr>
              <a:lnSpc>
                <a:spcPct val="80000"/>
              </a:lnSpc>
            </a:pPr>
            <a:r>
              <a:rPr lang="en-US" altLang="zh-CN" sz="2000" smtClean="0"/>
              <a:t>Zigbee</a:t>
            </a:r>
            <a:endParaRPr lang="en-US" altLang="zh-CN" sz="2800" smtClean="0"/>
          </a:p>
        </p:txBody>
      </p:sp>
      <p:sp>
        <p:nvSpPr>
          <p:cNvPr id="39940" name="标题 1"/>
          <p:cNvSpPr>
            <a:spLocks/>
          </p:cNvSpPr>
          <p:nvPr/>
        </p:nvSpPr>
        <p:spPr bwMode="auto">
          <a:xfrm>
            <a:off x="301625" y="525463"/>
            <a:ext cx="854075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altLang="zh-CN" sz="4400" b="1">
                <a:solidFill>
                  <a:schemeClr val="tx2"/>
                </a:solidFill>
              </a:rPr>
              <a:t>Next Steps/Actions</a:t>
            </a:r>
            <a:endParaRPr lang="zh-CN" altLang="en-US" sz="4400">
              <a:solidFill>
                <a:schemeClr val="tx2"/>
              </a:solidFill>
            </a:endParaRPr>
          </a:p>
        </p:txBody>
      </p:sp>
      <p:sp>
        <p:nvSpPr>
          <p:cNvPr id="1959939" name="Rectangle 3"/>
          <p:cNvSpPr>
            <a:spLocks noChangeArrowheads="1"/>
          </p:cNvSpPr>
          <p:nvPr/>
        </p:nvSpPr>
        <p:spPr bwMode="auto">
          <a:xfrm>
            <a:off x="611188" y="1484313"/>
            <a:ext cx="5689600" cy="45720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4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Development of Standards</a:t>
            </a:r>
            <a:endParaRPr lang="zh-CN" altLang="en-US" sz="240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39942" name="Rectangle 6"/>
          <p:cNvSpPr>
            <a:spLocks noRot="1" noChangeArrowheads="1"/>
          </p:cNvSpPr>
          <p:nvPr/>
        </p:nvSpPr>
        <p:spPr bwMode="auto">
          <a:xfrm>
            <a:off x="971550" y="2133600"/>
            <a:ext cx="72009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Air interface, Equipment Specification, test method</a:t>
            </a:r>
            <a:r>
              <a:rPr lang="zh-CN" altLang="en-US" sz="2000"/>
              <a:t> </a:t>
            </a:r>
            <a:r>
              <a:rPr lang="en-US" altLang="zh-CN" sz="2000"/>
              <a:t>of new generation of SCDMA.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UWB air interface specification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WLAN air interface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Other technologies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611188" y="3643313"/>
            <a:ext cx="5689600" cy="45720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4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Research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11188" y="5084763"/>
            <a:ext cx="5689600" cy="45720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50000">
                <a:srgbClr val="FFFFFF"/>
              </a:gs>
              <a:gs pos="100000">
                <a:srgbClr val="FF99FF"/>
              </a:gs>
            </a:gsLst>
            <a:lin ang="5400000" scaled="1"/>
          </a:gradFill>
          <a:ln w="9525" algn="ctr">
            <a:solidFill>
              <a:srgbClr val="80808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CN" sz="240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</a:rPr>
              <a:t>Cooperation</a:t>
            </a:r>
            <a:endParaRPr lang="zh-CN" altLang="en-US" sz="240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39946" name="Rectangle 10"/>
          <p:cNvSpPr>
            <a:spLocks noRot="1" noChangeArrowheads="1"/>
          </p:cNvSpPr>
          <p:nvPr/>
        </p:nvSpPr>
        <p:spPr bwMode="auto">
          <a:xfrm>
            <a:off x="900113" y="5661025"/>
            <a:ext cx="5256212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Liaison with IEEE 802</a:t>
            </a: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</a:pPr>
            <a:r>
              <a:rPr lang="en-US" altLang="zh-CN" sz="2000"/>
              <a:t>Cooperate with other SDOs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270000" y="2668588"/>
            <a:ext cx="6143625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3600" b="1" dirty="0">
                <a:latin typeface="+mn-lt"/>
                <a:ea typeface="宋体" charset="-122"/>
              </a:rPr>
              <a:t>Supplementary Slides</a:t>
            </a:r>
          </a:p>
        </p:txBody>
      </p:sp>
      <p:sp>
        <p:nvSpPr>
          <p:cNvPr id="21506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  <a:noFill/>
        </p:spPr>
        <p:txBody>
          <a:bodyPr/>
          <a:lstStyle/>
          <a:p>
            <a:fld id="{95600A2B-A189-4CE9-8227-FA492484EE5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Standards of SCDMA (1)</a:t>
            </a:r>
            <a:endParaRPr lang="zh-CN" altLang="en-US" smtClean="0"/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752600"/>
            <a:ext cx="8540750" cy="3763963"/>
          </a:xfrm>
          <a:solidFill>
            <a:srgbClr val="CCFFCC"/>
          </a:solidFill>
        </p:spPr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altLang="zh-CN" sz="2400" b="1" smtClean="0"/>
              <a:t>Standards published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zh-CN" sz="2000" smtClean="0"/>
              <a:t>YD/T 1487-2006 400/1800MHz SCDMA wireless access system technical requirement </a:t>
            </a:r>
            <a:endParaRPr lang="zh-CN" altLang="en-US" sz="2000" smtClean="0"/>
          </a:p>
          <a:p>
            <a:pPr marL="800100" lvl="1" indent="-342900">
              <a:lnSpc>
                <a:spcPct val="90000"/>
              </a:lnSpc>
            </a:pPr>
            <a:r>
              <a:rPr lang="en-US" altLang="zh-CN" sz="2000" smtClean="0"/>
              <a:t>YD/T 1488-2006</a:t>
            </a:r>
            <a:r>
              <a:rPr lang="zh-CN" altLang="en-US" sz="2000" smtClean="0"/>
              <a:t> </a:t>
            </a:r>
            <a:r>
              <a:rPr lang="en-US" altLang="zh-CN" sz="2000" smtClean="0"/>
              <a:t>400/1800MHz SCDMA wireless access system: test method </a:t>
            </a:r>
            <a:endParaRPr lang="zh-CN" altLang="en-US" sz="2000" smtClean="0"/>
          </a:p>
          <a:p>
            <a:pPr marL="800100" lvl="1" indent="-342900">
              <a:lnSpc>
                <a:spcPct val="90000"/>
              </a:lnSpc>
            </a:pPr>
            <a:r>
              <a:rPr lang="en-US" altLang="zh-CN" sz="2000" smtClean="0"/>
              <a:t>YDC 044-2006 400/1800MHz SCDMA wireless access system: technical requirement for air interface protocol 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zh-CN" sz="2000" smtClean="0"/>
              <a:t>YDC 047-2007 400/1800MHz SCDMA wireless access network system</a:t>
            </a:r>
            <a:r>
              <a:rPr lang="zh-CN" altLang="en-US" sz="2000" smtClean="0"/>
              <a:t>：</a:t>
            </a:r>
            <a:r>
              <a:rPr lang="en-US" altLang="zh-CN" sz="2000" smtClean="0"/>
              <a:t>test method for air interface protocol</a:t>
            </a:r>
            <a:endParaRPr lang="zh-CN" altLang="en-US" sz="2000" smtClean="0"/>
          </a:p>
          <a:p>
            <a:pPr marL="800100" lvl="1" indent="-342900">
              <a:lnSpc>
                <a:spcPct val="90000"/>
              </a:lnSpc>
            </a:pPr>
            <a:r>
              <a:rPr lang="en-US" altLang="zh-CN" sz="2000" smtClean="0"/>
              <a:t>YDC 046-2007 400/1800mHz SCDMA wireless Access Network System</a:t>
            </a:r>
            <a:r>
              <a:rPr lang="zh-CN" altLang="en-US" sz="2000" smtClean="0"/>
              <a:t>：</a:t>
            </a:r>
            <a:r>
              <a:rPr lang="en-US" altLang="zh-CN" sz="2000" smtClean="0"/>
              <a:t>Point to Point Short Message Service 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endParaRPr lang="zh-CN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Rot="1" noChangeArrowheads="1"/>
          </p:cNvSpPr>
          <p:nvPr/>
        </p:nvSpPr>
        <p:spPr bwMode="auto">
          <a:xfrm>
            <a:off x="301625" y="1752600"/>
            <a:ext cx="8540750" cy="3763963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81000" indent="-38100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endParaRPr lang="zh-CN" altLang="en-US" sz="2400"/>
          </a:p>
        </p:txBody>
      </p:sp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Standards of SCDMA(2)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8313" y="1700213"/>
            <a:ext cx="8229600" cy="3889375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n-US" altLang="zh-CN" sz="2400" b="1" smtClean="0"/>
              <a:t>Standards published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altLang="zh-CN" sz="2000" smtClean="0"/>
              <a:t>YD/T 1956-2009  Technical requirements for air interface of 1800MHz SCDMA broadband wireless access system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altLang="zh-CN" sz="2000" smtClean="0"/>
              <a:t>YD/T 1989-2009 Test method for air interface of 1800MHz SCDMA broadband wireless access system  </a:t>
            </a:r>
          </a:p>
          <a:p>
            <a:pPr marL="381000" indent="-381000">
              <a:lnSpc>
                <a:spcPct val="80000"/>
              </a:lnSpc>
            </a:pPr>
            <a:r>
              <a:rPr lang="en-US" altLang="zh-CN" sz="2400" b="1" smtClean="0"/>
              <a:t>Standards to be published</a:t>
            </a:r>
          </a:p>
          <a:p>
            <a:pPr marL="800100" lvl="1" indent="-342900">
              <a:lnSpc>
                <a:spcPct val="80000"/>
              </a:lnSpc>
            </a:pPr>
            <a:r>
              <a:rPr kumimoji="1" lang="en-US" altLang="zh-CN" sz="2000" smtClean="0"/>
              <a:t>Technical requirements of  SCDMA broadband wireless access system</a:t>
            </a:r>
          </a:p>
          <a:p>
            <a:pPr marL="800100" lvl="1" indent="-342900">
              <a:lnSpc>
                <a:spcPct val="80000"/>
              </a:lnSpc>
            </a:pPr>
            <a:r>
              <a:rPr kumimoji="1" lang="en-US" altLang="zh-CN" sz="2000" smtClean="0"/>
              <a:t>Test method of  SCDMA broadband wireless access system</a:t>
            </a:r>
          </a:p>
          <a:p>
            <a:pPr marL="800100" lvl="1" indent="-342900">
              <a:lnSpc>
                <a:spcPct val="80000"/>
              </a:lnSpc>
            </a:pPr>
            <a:r>
              <a:rPr kumimoji="1" lang="en-US" altLang="zh-CN" sz="2000" smtClean="0"/>
              <a:t>Technical requirements of  SCDMA broadband wireless access system terminal </a:t>
            </a:r>
          </a:p>
          <a:p>
            <a:pPr marL="800100" lvl="1" indent="-342900">
              <a:lnSpc>
                <a:spcPct val="80000"/>
              </a:lnSpc>
            </a:pPr>
            <a:r>
              <a:rPr kumimoji="1" lang="en-US" altLang="zh-CN" sz="2000" smtClean="0"/>
              <a:t>Test method of  SCDMA broadband wireless  access system terminal </a:t>
            </a:r>
            <a:endParaRPr lang="en-US" altLang="zh-CN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182</TotalTime>
  <Words>427</Words>
  <Application>Microsoft Office PowerPoint</Application>
  <PresentationFormat>全屏显示(4:3)</PresentationFormat>
  <Paragraphs>86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万里长城</vt:lpstr>
      <vt:lpstr>幻灯片 1</vt:lpstr>
      <vt:lpstr>Research scope of CCSA TC5 WG3</vt:lpstr>
      <vt:lpstr>Evolution of SCDMA  system</vt:lpstr>
      <vt:lpstr>Timeline of SCDMA standardization</vt:lpstr>
      <vt:lpstr>Efforts on International BWA Standardization</vt:lpstr>
      <vt:lpstr>幻灯片 6</vt:lpstr>
      <vt:lpstr>幻灯片 7</vt:lpstr>
      <vt:lpstr>Standards of SCDMA (1)</vt:lpstr>
      <vt:lpstr>Standards of SCDMA(2)</vt:lpstr>
      <vt:lpstr>Thanks for your attention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ZhaoSZ</cp:lastModifiedBy>
  <cp:revision>41</cp:revision>
  <cp:lastPrinted>1601-01-01T00:00:00Z</cp:lastPrinted>
  <dcterms:created xsi:type="dcterms:W3CDTF">2010-05-04T03:31:53Z</dcterms:created>
  <dcterms:modified xsi:type="dcterms:W3CDTF">2010-08-25T12:13:25Z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